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omments/modernComment_11A_B3F2D5A.xml" ContentType="application/vnd.ms-powerpoint.comment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</p:sldMasterIdLst>
  <p:notesMasterIdLst>
    <p:notesMasterId r:id="rId18"/>
  </p:notesMasterIdLst>
  <p:sldIdLst>
    <p:sldId id="285" r:id="rId2"/>
    <p:sldId id="292" r:id="rId3"/>
    <p:sldId id="286" r:id="rId4"/>
    <p:sldId id="293" r:id="rId5"/>
    <p:sldId id="294" r:id="rId6"/>
    <p:sldId id="295" r:id="rId7"/>
    <p:sldId id="296" r:id="rId8"/>
    <p:sldId id="280" r:id="rId9"/>
    <p:sldId id="277" r:id="rId10"/>
    <p:sldId id="281" r:id="rId11"/>
    <p:sldId id="282" r:id="rId12"/>
    <p:sldId id="283" r:id="rId13"/>
    <p:sldId id="297" r:id="rId14"/>
    <p:sldId id="267" r:id="rId15"/>
    <p:sldId id="299" r:id="rId16"/>
    <p:sldId id="28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>
      <p:cViewPr varScale="1">
        <p:scale>
          <a:sx n="60" d="100"/>
          <a:sy n="60" d="100"/>
        </p:scale>
        <p:origin x="884" y="4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omments/modernComment_11A_B3F2D5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447D3D0-1102-184A-9D29-D0718C62E7C3}" authorId="{00000000-0000-0000-0000-000000000000}" created="2023-05-20T19:00:32.248">
    <pc:sldMkLst xmlns:pc="http://schemas.microsoft.com/office/powerpoint/2013/main/command">
      <pc:docMk/>
      <pc:sldMk cId="188689754" sldId="282"/>
    </pc:sldMkLst>
    <p188:replyLst>
      <p188:reply id="{E4B576A8-CC4D-0241-9B5C-D71C83FD9B55}" authorId="{00000000-0000-0000-0000-000000000000}" created="2023-05-20T19:08:31.475">
        <p188:txBody>
          <a:bodyPr/>
          <a:lstStyle/>
          <a:p>
            <a:r>
              <a:rPr lang="en-US"/>
              <a:t>Summarize Salvatore Pascale paper: Pascale, S.; Carvalho, L.M.V.; Adams, D.K.; Castro, C.L.; Cavalcanti, I.F.A. Current and Future Variations of the Monsoons of the
Americas in a Warming Climate. Curr. Clim. Chang. Rep. 2019, 5, 125–144. [CrossRef]</a:t>
            </a:r>
          </a:p>
        </p188:txBody>
      </p188:reply>
    </p188:replyLst>
    <p188:txBody>
      <a:bodyPr/>
      <a:lstStyle/>
      <a:p>
        <a:r>
          <a:rPr lang="en-US"/>
          <a:t>Summarize Salvatore Pascale paper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FE861C-486B-4E18-A0E9-A790238A915C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811066-0135-4CAA-8AD4-89A97190AC0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sz="1200" dirty="0"/>
              <a:t>Change name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811066-0135-4CAA-8AD4-89A97190AC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7621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811066-0135-4CAA-8AD4-89A97190AC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32430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811066-0135-4CAA-8AD4-89A97190AC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86380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811066-0135-4CAA-8AD4-89A97190AC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80931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1200" dirty="0"/>
              <a:t>Added value of RCM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811066-0135-4CAA-8AD4-89A97190AC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24637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811066-0135-4CAA-8AD4-89A97190AC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22259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811066-0135-4CAA-8AD4-89A97190AC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2383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811066-0135-4CAA-8AD4-89A97190AC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96231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811066-0135-4CAA-8AD4-89A97190AC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552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811066-0135-4CAA-8AD4-89A97190AC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36660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sz="1200" dirty="0"/>
              <a:t>Rephrase title, latest assessment, projections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811066-0135-4CAA-8AD4-89A97190AC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88641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sz="1200" dirty="0"/>
              <a:t>Rephrase title, latest assessment, projections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811066-0135-4CAA-8AD4-89A97190AC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96372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Rephrase title, latest assessment, projections</a:t>
            </a:r>
          </a:p>
          <a:p>
            <a:pPr algn="just"/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811066-0135-4CAA-8AD4-89A97190AC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88487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sz="1200" dirty="0"/>
              <a:t>Compendium of the scientific foundations of climate change in Mexico, addressing the availability of information, both in the atmosphere and in the oceans.</a:t>
            </a:r>
          </a:p>
          <a:p>
            <a:pPr algn="just"/>
            <a:r>
              <a:rPr lang="en-US" sz="1200" dirty="0"/>
              <a:t>Summary of climatic processes relevant to Mexico, as well as the state of the glaciers and what processes have played an important role in the evolution of the past climate. </a:t>
            </a:r>
          </a:p>
          <a:p>
            <a:pPr algn="just"/>
            <a:r>
              <a:rPr lang="en-US" sz="1200" dirty="0"/>
              <a:t>Synthesis of the effects in the atmosphere associated with changes in the concentration and composition of aerosols</a:t>
            </a:r>
          </a:p>
          <a:p>
            <a:pPr algn="just"/>
            <a:r>
              <a:rPr lang="en-US" sz="1200" dirty="0"/>
              <a:t>Review of ecosystems from a functional point of view. Advance knowledge about the interaction of climate variability and its links with biogeochemical cycles.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811066-0135-4CAA-8AD4-89A97190AC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44638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811066-0135-4CAA-8AD4-89A97190AC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0931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9B6C6-7F9F-319E-9DD6-CD4EFD84C6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3BE71F-6DD0-1425-8FF0-2739C1692F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1F75C2-3230-0FF4-B336-08EF6706F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B8BDC-C50D-9240-9DF9-1A7CD49646A6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F1729D-DC08-B340-51E1-740E07840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4DA8A2-6CF9-AE5D-1F59-1C1767B70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EDE8D-6F8B-6546-A6DB-6467D4806A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032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C3E6E-A306-1075-8ACE-A2F35DA6E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8BF502-C04D-B847-8660-18743B1AFF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36AE65-9B02-6382-956F-E3B973D10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B8BDC-C50D-9240-9DF9-1A7CD49646A6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E1A0AF-71F5-DD74-6535-E6C15D26F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8EC5BE-6069-2EB0-8D5F-E60B86150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EDE8D-6F8B-6546-A6DB-6467D4806A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979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476042-4CCF-5A83-14D6-6EA8A38085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761C60-75A9-9FD5-A3FA-E62E55B1F4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4E23F7-0C2E-4D9E-135F-BECBD0109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B8BDC-C50D-9240-9DF9-1A7CD49646A6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0A2E4-79AB-1035-E793-6195FB18E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6E697E-1D11-DEF7-42EB-C4C4D914C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EDE8D-6F8B-6546-A6DB-6467D4806A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892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A105C-F9DB-5357-D6A4-5F4F17A22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77C4B6-A2DB-C9A3-DED9-635FB1CA29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F0CB4B-3700-6961-C7A5-26E2D318A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B8BDC-C50D-9240-9DF9-1A7CD49646A6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98E679-4ACA-167A-35C5-5F2235BC2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94CA38-6899-6FF2-8C20-522886DA2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EDE8D-6F8B-6546-A6DB-6467D4806A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220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2465C-EBA4-FD79-BE0C-C89F71D43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E7D1ED-FD02-12F1-DBBF-DA8A7EBAC7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7F4C6A-9553-90C3-1B20-1793C0EE9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B8BDC-C50D-9240-9DF9-1A7CD49646A6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102C51-5557-1B8C-D485-3C1A384FB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7BFEC2-B3B6-72F1-7ACC-29012F556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EDE8D-6F8B-6546-A6DB-6467D4806A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132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73FF6-B05A-94BA-C3FF-AF546E044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11F1CF-532F-1236-7424-7315388872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26A35E-C943-C023-65B7-E882278D39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AA3680-FCCB-B959-493B-130A9D360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B8BDC-C50D-9240-9DF9-1A7CD49646A6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462C1E-4730-97BA-AA9B-3238CB0CB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F1439B-063D-B4F6-936E-8578BB5A3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EDE8D-6F8B-6546-A6DB-6467D4806A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570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C94D1-BA77-6F77-B270-A7067DC55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49EB12-81D4-53AB-90F2-F0622E1E58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EB8155-6A1D-1396-17F8-7DBB96682C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CA9C6A-80C9-B352-F705-D7A6EF0B4F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DBCD09-A724-C4F0-B699-F900CE3497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BB3528-E3DD-D1A9-FF62-D4F6CE74C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B8BDC-C50D-9240-9DF9-1A7CD49646A6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AA0BCB-ABED-29FE-2F62-8DEC656D8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7FCD6D-CE9C-5E3B-6803-76F45F9CB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EDE8D-6F8B-6546-A6DB-6467D4806A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34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2C8DD-F3FB-08E5-43F9-E94E49972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130881-4FDB-85CE-FC5D-887835139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B8BDC-C50D-9240-9DF9-1A7CD49646A6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5F9BE9-1611-7004-E078-42DA671D5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B04367-B9C7-9D37-05AD-EA3DA1D48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EDE8D-6F8B-6546-A6DB-6467D4806A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085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30ADB4-27DA-ADEC-BEA5-DC2315072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B8BDC-C50D-9240-9DF9-1A7CD49646A6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32B93A-87F7-700C-9159-9FA779456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59DA15-8DFB-AD22-8BA6-F77422138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EDE8D-6F8B-6546-A6DB-6467D4806A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596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BE350-28CD-41E2-B8D6-C96942500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2C9563-E048-849C-1E03-21EFA22591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82C4C3-C3B9-C0EC-7E85-6113F57DE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DE34AC-4E55-8F2B-98B1-0ABB4A1CC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B8BDC-C50D-9240-9DF9-1A7CD49646A6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0B53C3-D535-F3FC-9413-B13DAC415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39BC47-96ED-3B66-6A50-0AB8773BE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EDE8D-6F8B-6546-A6DB-6467D4806A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193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CC4AB-693A-AD8E-7637-6CE29D8C7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8F22D6-F413-92F2-6E2F-5E89FDEF77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055AF5-A86C-6BBD-DF1D-BEDDDDE3D5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50F7A4-5877-C6E3-891F-9C492533E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B8BDC-C50D-9240-9DF9-1A7CD49646A6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FFF139-84E7-0D3E-39DE-1C49735BC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FB0060-D3C9-4773-6DF8-CA515A8BA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EDE8D-6F8B-6546-A6DB-6467D4806A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809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C2DB40-6B5F-0739-A245-2063A8548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A3ECAD-008D-3252-EB45-122C18D1A0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E5C213-115A-6DF3-C86F-471944F8A9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7B8BDC-C50D-9240-9DF9-1A7CD49646A6}" type="datetimeFigureOut">
              <a:rPr lang="en-US" smtClean="0"/>
              <a:t>5/21/2023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8B6EE8-BDE5-939D-44E2-40B950D2CA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634857-1AB1-F8BF-8618-ADB4229C69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EDE8D-6F8B-6546-A6DB-6467D4806A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989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1A_B3F2D5A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pcc.ch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51EC32-AA5A-7A31-9BC0-B5C482F034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45" t="16714" r="4697" b="16714"/>
          <a:stretch/>
        </p:blipFill>
        <p:spPr>
          <a:xfrm>
            <a:off x="4038602" y="0"/>
            <a:ext cx="8153397" cy="6875809"/>
          </a:xfrm>
          <a:prstGeom prst="rect">
            <a:avLst/>
          </a:prstGeom>
        </p:spPr>
      </p:pic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0DE0FB-524B-0BEA-D054-AACCCCBD3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24" y="2903672"/>
            <a:ext cx="3052293" cy="35314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3200" b="1" dirty="0">
                <a:solidFill>
                  <a:srgbClr val="FFFFFF"/>
                </a:solidFill>
              </a:rPr>
              <a:t>Overview of current climate change impacts assessments</a:t>
            </a:r>
            <a:br>
              <a:rPr lang="en-US" sz="3200" b="1" dirty="0">
                <a:solidFill>
                  <a:srgbClr val="FFFFFF"/>
                </a:solidFill>
              </a:rPr>
            </a:br>
            <a:br>
              <a:rPr lang="en-US" sz="3200" b="1" dirty="0">
                <a:solidFill>
                  <a:srgbClr val="FFFFFF"/>
                </a:solidFill>
              </a:rPr>
            </a:br>
            <a:r>
              <a:rPr lang="en-US" sz="3200" b="1" dirty="0">
                <a:solidFill>
                  <a:srgbClr val="FFFFFF"/>
                </a:solidFill>
              </a:rPr>
              <a:t>Global scale and Mexico</a:t>
            </a:r>
            <a:endParaRPr lang="en-US" sz="31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0155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3346177D-ADC4-4968-B747-5CFCD390B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0DE0FB-524B-0BEA-D054-AACCCCBD3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57166" cy="892051"/>
          </a:xfrm>
        </p:spPr>
        <p:txBody>
          <a:bodyPr anchor="b">
            <a:normAutofit/>
          </a:bodyPr>
          <a:lstStyle/>
          <a:p>
            <a:pPr algn="ctr"/>
            <a:r>
              <a:rPr lang="en-US" sz="3600" b="1" dirty="0"/>
              <a:t>Assessment for Temperature Projections in Mexico</a:t>
            </a:r>
            <a:endParaRPr lang="en-US" sz="3700" b="1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6CDF3D5-A2BD-8F83-5155-2D0A4439EA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0649" y="2194557"/>
            <a:ext cx="4967190" cy="3291843"/>
          </a:xfrm>
        </p:spPr>
        <p:txBody>
          <a:bodyPr anchor="t">
            <a:normAutofit fontScale="85000" lnSpcReduction="20000"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600" dirty="0"/>
              <a:t>Mean annual temperature is expected to increase over Mexico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en-US" sz="2600" dirty="0"/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2600" dirty="0"/>
              <a:t>1.5°C – 5°C temperature increase under the scenarios of low (RCP4.5) and high (RCP8.5) emissions, respectively.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en-US" sz="2600" dirty="0"/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2600" dirty="0"/>
              <a:t>Northern Mexico is expected to become especially warmer during JAS</a:t>
            </a:r>
          </a:p>
          <a:p>
            <a:pPr lvl="1"/>
            <a:endParaRPr lang="en-US" sz="14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844A943-BF79-4FEA-ABB1-3BD54D2366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437CC72-F4A8-4DC3-AFAB-D22C482C81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picture containing text, map, diagram, font&#10;&#10;Description automatically generated">
            <a:extLst>
              <a:ext uri="{FF2B5EF4-FFF2-40B4-BE49-F238E27FC236}">
                <a16:creationId xmlns:a16="http://schemas.microsoft.com/office/drawing/2014/main" id="{61375F55-7C71-19D6-CC40-67A70EA4B4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" t="1460" b="45547"/>
          <a:stretch/>
        </p:blipFill>
        <p:spPr>
          <a:xfrm>
            <a:off x="533400" y="1247190"/>
            <a:ext cx="5641960" cy="230898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4B89DC9-4D6D-5DAA-2B5E-FC879E7FC4E8}"/>
              </a:ext>
            </a:extLst>
          </p:cNvPr>
          <p:cNvSpPr/>
          <p:nvPr/>
        </p:nvSpPr>
        <p:spPr>
          <a:xfrm>
            <a:off x="1066800" y="904138"/>
            <a:ext cx="9505955" cy="4571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text, screenshot, line, plot&#10;&#10;Description automatically generated">
            <a:extLst>
              <a:ext uri="{FF2B5EF4-FFF2-40B4-BE49-F238E27FC236}">
                <a16:creationId xmlns:a16="http://schemas.microsoft.com/office/drawing/2014/main" id="{BF030F9F-98EB-06E4-39F4-125ECF2AE3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3" b="50628"/>
          <a:stretch/>
        </p:blipFill>
        <p:spPr>
          <a:xfrm>
            <a:off x="1023511" y="3778799"/>
            <a:ext cx="4752977" cy="2564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1649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3346177D-ADC4-4968-B747-5CFCD390B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0DE0FB-524B-0BEA-D054-AACCCCBD3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92051"/>
          </a:xfrm>
        </p:spPr>
        <p:txBody>
          <a:bodyPr anchor="b">
            <a:normAutofit/>
          </a:bodyPr>
          <a:lstStyle/>
          <a:p>
            <a:pPr algn="ctr"/>
            <a:r>
              <a:rPr lang="en-US" sz="4000" b="1" dirty="0"/>
              <a:t>Assessment for Precipitation Projections in Mexico</a:t>
            </a:r>
            <a:endParaRPr lang="en-US" sz="3700" b="1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6CDF3D5-A2BD-8F83-5155-2D0A4439EA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990" y="1656901"/>
            <a:ext cx="5028410" cy="4296961"/>
          </a:xfrm>
        </p:spPr>
        <p:txBody>
          <a:bodyPr anchor="t">
            <a:norm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000" dirty="0"/>
              <a:t>Precipitation is projected to decrease over Mexico, at least as far as IPCC global climate models indicate.  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2000" dirty="0"/>
              <a:t>Largest decreases in southern and central Mexico, mainly due to decreases in warm season precipitation and lengthened mid-summer drought.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en-US" sz="2000" dirty="0"/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FF0000"/>
                </a:solidFill>
              </a:rPr>
              <a:t>Caveat here is these are global model projections, and these models are challenged to represent precipitation processes correctly in Mexico.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844A943-BF79-4FEA-ABB1-3BD54D2366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437CC72-F4A8-4DC3-AFAB-D22C482C81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picture containing text, screenshot, font, diagram&#10;&#10;Description automatically generated">
            <a:extLst>
              <a:ext uri="{FF2B5EF4-FFF2-40B4-BE49-F238E27FC236}">
                <a16:creationId xmlns:a16="http://schemas.microsoft.com/office/drawing/2014/main" id="{2E8A9946-7E1B-8187-DD87-7B63ECAAFDA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0"/>
          <a:stretch/>
        </p:blipFill>
        <p:spPr>
          <a:xfrm>
            <a:off x="1045294" y="3856439"/>
            <a:ext cx="4774483" cy="2617932"/>
          </a:xfrm>
          <a:prstGeom prst="rect">
            <a:avLst/>
          </a:prstGeom>
        </p:spPr>
      </p:pic>
      <p:pic>
        <p:nvPicPr>
          <p:cNvPr id="8" name="Picture 7" descr="A picture containing text, diagram, map&#10;&#10;Description automatically generated">
            <a:extLst>
              <a:ext uri="{FF2B5EF4-FFF2-40B4-BE49-F238E27FC236}">
                <a16:creationId xmlns:a16="http://schemas.microsoft.com/office/drawing/2014/main" id="{E08477E4-C75C-EBE9-96A5-D2E2B0FB3A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3" t="3460" r="4379" b="45645"/>
          <a:stretch/>
        </p:blipFill>
        <p:spPr>
          <a:xfrm>
            <a:off x="152400" y="1055477"/>
            <a:ext cx="6249190" cy="248295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82DB31F-4841-9044-F4B4-AE5FDDE43ABE}"/>
              </a:ext>
            </a:extLst>
          </p:cNvPr>
          <p:cNvSpPr/>
          <p:nvPr/>
        </p:nvSpPr>
        <p:spPr>
          <a:xfrm>
            <a:off x="1066800" y="904138"/>
            <a:ext cx="9505955" cy="4571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8975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3346177D-ADC4-4968-B747-5CFCD390B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0DE0FB-524B-0BEA-D054-AACCCCBD3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8" cy="949857"/>
          </a:xfrm>
        </p:spPr>
        <p:txBody>
          <a:bodyPr anchor="b">
            <a:normAutofit/>
          </a:bodyPr>
          <a:lstStyle/>
          <a:p>
            <a:pPr algn="ctr"/>
            <a:r>
              <a:rPr lang="en-US" sz="3600" b="1" dirty="0"/>
              <a:t>Drought Projections in Mexico</a:t>
            </a:r>
            <a:endParaRPr lang="en-US" sz="3700" b="1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6CDF3D5-A2BD-8F83-5155-2D0A4439EA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9369" y="1853995"/>
            <a:ext cx="5385262" cy="3920471"/>
          </a:xfrm>
        </p:spPr>
        <p:txBody>
          <a:bodyPr anchor="t">
            <a:noAutofit/>
          </a:bodyPr>
          <a:lstStyle/>
          <a:p>
            <a:pPr marL="457200" lvl="1" indent="0" algn="just">
              <a:lnSpc>
                <a:spcPct val="100000"/>
              </a:lnSpc>
              <a:buNone/>
            </a:pPr>
            <a:r>
              <a:rPr lang="en-US" sz="2000" dirty="0"/>
              <a:t>Intensification and earlier onset of the midsummer drought (partially dependent on ocean surface temperature) </a:t>
            </a:r>
          </a:p>
          <a:p>
            <a:pPr marL="457200" lvl="1" indent="0" algn="just">
              <a:lnSpc>
                <a:spcPct val="100000"/>
              </a:lnSpc>
              <a:buNone/>
            </a:pPr>
            <a:endParaRPr lang="en-US" sz="2000" dirty="0"/>
          </a:p>
          <a:p>
            <a:pPr marL="457200" lvl="1" indent="0" algn="just">
              <a:lnSpc>
                <a:spcPct val="100000"/>
              </a:lnSpc>
              <a:buNone/>
            </a:pPr>
            <a:r>
              <a:rPr lang="en-US" sz="2000" dirty="0"/>
              <a:t>High vulnerability of Mexico in this regard due to population exposure to water stress that could substantially increase in the future.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844A943-BF79-4FEA-ABB1-3BD54D2366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437CC72-F4A8-4DC3-AFAB-D22C482C81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map of the united states&#10;&#10;Description automatically generated with medium confidence">
            <a:extLst>
              <a:ext uri="{FF2B5EF4-FFF2-40B4-BE49-F238E27FC236}">
                <a16:creationId xmlns:a16="http://schemas.microsoft.com/office/drawing/2014/main" id="{46F67506-F0B4-9FC4-8B3F-61D99D655B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0" r="3711"/>
          <a:stretch/>
        </p:blipFill>
        <p:spPr>
          <a:xfrm>
            <a:off x="762000" y="1631090"/>
            <a:ext cx="4419600" cy="3595820"/>
          </a:xfrm>
          <a:prstGeom prst="rect">
            <a:avLst/>
          </a:prstGeom>
        </p:spPr>
      </p:pic>
      <p:pic>
        <p:nvPicPr>
          <p:cNvPr id="7" name="Picture 6" descr="A picture containing text, screenshot, font, design&#10;&#10;Description automatically generated">
            <a:extLst>
              <a:ext uri="{FF2B5EF4-FFF2-40B4-BE49-F238E27FC236}">
                <a16:creationId xmlns:a16="http://schemas.microsoft.com/office/drawing/2014/main" id="{C30E2721-B48C-3515-9FC5-3F2FB49495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2057400"/>
            <a:ext cx="1123073" cy="123587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3898D60-3457-BF67-2EF2-A759676CAEF3}"/>
              </a:ext>
            </a:extLst>
          </p:cNvPr>
          <p:cNvSpPr/>
          <p:nvPr/>
        </p:nvSpPr>
        <p:spPr>
          <a:xfrm>
            <a:off x="1066800" y="904138"/>
            <a:ext cx="9505955" cy="4571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9707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3346177D-ADC4-4968-B747-5CFCD390B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0DE0FB-524B-0BEA-D054-AACCCCBD3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55948"/>
            <a:ext cx="12191998" cy="949857"/>
          </a:xfrm>
        </p:spPr>
        <p:txBody>
          <a:bodyPr anchor="b">
            <a:normAutofit fontScale="90000"/>
          </a:bodyPr>
          <a:lstStyle/>
          <a:p>
            <a:pPr algn="ctr"/>
            <a:r>
              <a:rPr lang="en-US" sz="3600" b="1" dirty="0"/>
              <a:t>Potential Changes in Extreme Precipitation, with high resolution modeling </a:t>
            </a:r>
            <a:endParaRPr lang="en-US" sz="3700" b="1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844A943-BF79-4FEA-ABB1-3BD54D2366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437CC72-F4A8-4DC3-AFAB-D22C482C81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3898D60-3457-BF67-2EF2-A759676CAEF3}"/>
              </a:ext>
            </a:extLst>
          </p:cNvPr>
          <p:cNvSpPr/>
          <p:nvPr/>
        </p:nvSpPr>
        <p:spPr>
          <a:xfrm>
            <a:off x="1066800" y="904138"/>
            <a:ext cx="9505955" cy="4571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E6473D4-2334-DDC9-9E97-119E16F427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237693"/>
            <a:ext cx="10053175" cy="32433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ADBCC6C-E898-C1DE-9543-17F770255392}"/>
              </a:ext>
            </a:extLst>
          </p:cNvPr>
          <p:cNvSpPr txBox="1"/>
          <p:nvPr/>
        </p:nvSpPr>
        <p:spPr>
          <a:xfrm>
            <a:off x="451719" y="4702258"/>
            <a:ext cx="112885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/>
              </a:rPr>
              <a:t>Higher resolution modeling (at kilometer scale) yields increases in precipitation in Mexico at the end of the 21</a:t>
            </a:r>
            <a:r>
              <a:rPr lang="en-US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/>
              </a:rPr>
              <a:t>st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/>
              </a:rPr>
              <a:t> century, especially with respect to extremes.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>
              <a:solidFill>
                <a:srgbClr val="FF0000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FF0000"/>
                </a:solidFill>
                <a:latin typeface="Calibri" panose="020F0502020204030204"/>
              </a:rPr>
              <a:t>Confident conclusion that </a:t>
            </a:r>
            <a:r>
              <a:rPr lang="en-US" b="1" u="sng" dirty="0">
                <a:solidFill>
                  <a:srgbClr val="FF0000"/>
                </a:solidFill>
                <a:latin typeface="Calibri" panose="020F0502020204030204"/>
              </a:rPr>
              <a:t>extreme precipitation events will increase in a warming world, even if overall precipitation decreases</a:t>
            </a:r>
            <a:r>
              <a:rPr lang="en-US" b="1" dirty="0">
                <a:solidFill>
                  <a:srgbClr val="FF0000"/>
                </a:solidFill>
                <a:latin typeface="Calibri" panose="020F0502020204030204"/>
              </a:rPr>
              <a:t>, and this is likely true for Mexico.</a:t>
            </a:r>
            <a:endParaRPr kumimoji="0" lang="en-US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5F1BF9-20DE-A254-A73B-EF3075F6693B}"/>
              </a:ext>
            </a:extLst>
          </p:cNvPr>
          <p:cNvSpPr/>
          <p:nvPr/>
        </p:nvSpPr>
        <p:spPr>
          <a:xfrm>
            <a:off x="10058400" y="4183410"/>
            <a:ext cx="18507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Prein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al. 2016)</a:t>
            </a:r>
          </a:p>
        </p:txBody>
      </p:sp>
    </p:spTree>
    <p:extLst>
      <p:ext uri="{BB962C8B-B14F-4D97-AF65-F5344CB8AC3E}">
        <p14:creationId xmlns:p14="http://schemas.microsoft.com/office/powerpoint/2010/main" val="17098702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0DE0FB-524B-0BEA-D054-AACCCCBD3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2998"/>
            <a:ext cx="12192000" cy="103366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 err="1">
                <a:solidFill>
                  <a:srgbClr val="FFFFFF"/>
                </a:solidFill>
              </a:rPr>
              <a:t>Explorador</a:t>
            </a:r>
            <a:r>
              <a:rPr lang="en-US" sz="4000" b="1" dirty="0">
                <a:solidFill>
                  <a:srgbClr val="FFFFFF"/>
                </a:solidFill>
              </a:rPr>
              <a:t> de Cambio </a:t>
            </a:r>
            <a:r>
              <a:rPr lang="en-US" sz="4000" b="1" dirty="0" err="1">
                <a:solidFill>
                  <a:srgbClr val="FFFFFF"/>
                </a:solidFill>
              </a:rPr>
              <a:t>Climático</a:t>
            </a:r>
            <a:r>
              <a:rPr lang="en-US" sz="4000" b="1" dirty="0">
                <a:solidFill>
                  <a:srgbClr val="FFFFFF"/>
                </a:solidFill>
              </a:rPr>
              <a:t> y </a:t>
            </a:r>
            <a:r>
              <a:rPr lang="en-US" sz="4000" b="1" dirty="0" err="1">
                <a:solidFill>
                  <a:srgbClr val="FFFFFF"/>
                </a:solidFill>
              </a:rPr>
              <a:t>Biodiversidad</a:t>
            </a:r>
            <a:br>
              <a:rPr lang="en-US" sz="4000" b="1" dirty="0">
                <a:solidFill>
                  <a:srgbClr val="FFFFFF"/>
                </a:solidFill>
              </a:rPr>
            </a:br>
            <a:r>
              <a:rPr lang="en-US" sz="4000" b="1" dirty="0">
                <a:solidFill>
                  <a:srgbClr val="FFFFFF"/>
                </a:solidFill>
              </a:rPr>
              <a:t>What can be obtained easily on-line and ‘off the shelf’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4979B7-9302-7AB7-4D8E-14BD6BE4A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690" y="1493187"/>
            <a:ext cx="3157185" cy="5247354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endParaRPr lang="en-US" sz="1600" dirty="0"/>
          </a:p>
          <a:p>
            <a:pPr marL="0" indent="0">
              <a:lnSpc>
                <a:spcPct val="100000"/>
              </a:lnSpc>
              <a:buNone/>
            </a:pPr>
            <a:r>
              <a:rPr lang="en-US" sz="1800" dirty="0"/>
              <a:t>What is presently available on line to visualize IPCC global climate projections regionally.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800" dirty="0"/>
          </a:p>
          <a:p>
            <a:pPr marL="0" indent="0">
              <a:lnSpc>
                <a:spcPct val="100000"/>
              </a:lnSpc>
              <a:buNone/>
            </a:pPr>
            <a:r>
              <a:rPr lang="en-US" sz="1800" dirty="0"/>
              <a:t>Shown here is an example from one global model (MPI_ESM_LR) for Sonora.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800" dirty="0">
              <a:solidFill>
                <a:prstClr val="black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1800" b="1" dirty="0">
                <a:solidFill>
                  <a:srgbClr val="FF0000"/>
                </a:solidFill>
              </a:rPr>
              <a:t>The value added of this project will be to create more regionalized information that better accounts for precipitation processes.  And that may affect the sign of the projection!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6" name="Picture 5" descr="A screenshot of a map&#10;&#10;Description automatically generated with medium confidence">
            <a:extLst>
              <a:ext uri="{FF2B5EF4-FFF2-40B4-BE49-F238E27FC236}">
                <a16:creationId xmlns:a16="http://schemas.microsoft.com/office/drawing/2014/main" id="{D98635D9-8E3E-CCC1-9BB2-181A7F8A6B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41"/>
          <a:stretch/>
        </p:blipFill>
        <p:spPr>
          <a:xfrm>
            <a:off x="3607676" y="1876032"/>
            <a:ext cx="8288722" cy="448166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12055A7-79E7-A5F3-BF96-8B4F72865DE5}"/>
              </a:ext>
            </a:extLst>
          </p:cNvPr>
          <p:cNvSpPr txBox="1"/>
          <p:nvPr/>
        </p:nvSpPr>
        <p:spPr>
          <a:xfrm>
            <a:off x="9249973" y="6255403"/>
            <a:ext cx="27942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servicios.conabio.gob.mx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ECCBio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1547024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DE0FB-524B-0BEA-D054-AACCCCBD3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55948"/>
            <a:ext cx="12191998" cy="949857"/>
          </a:xfrm>
        </p:spPr>
        <p:txBody>
          <a:bodyPr anchor="b">
            <a:normAutofit/>
          </a:bodyPr>
          <a:lstStyle/>
          <a:p>
            <a:pPr algn="ctr"/>
            <a:r>
              <a:rPr lang="en-US" sz="3600" b="1" dirty="0"/>
              <a:t>Summary comments for climate change in Mexico</a:t>
            </a:r>
            <a:endParaRPr lang="en-US" sz="3700" b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3898D60-3457-BF67-2EF2-A759676CAEF3}"/>
              </a:ext>
            </a:extLst>
          </p:cNvPr>
          <p:cNvSpPr/>
          <p:nvPr/>
        </p:nvSpPr>
        <p:spPr>
          <a:xfrm>
            <a:off x="1066800" y="904138"/>
            <a:ext cx="9505955" cy="4571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DBCC6C-E898-C1DE-9543-17F770255392}"/>
              </a:ext>
            </a:extLst>
          </p:cNvPr>
          <p:cNvSpPr txBox="1"/>
          <p:nvPr/>
        </p:nvSpPr>
        <p:spPr>
          <a:xfrm>
            <a:off x="533400" y="1447800"/>
            <a:ext cx="1128856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/>
              </a:rPr>
              <a:t>IPCC makes its climate projections using a suite of global climate models and emission scenarios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/>
              </a:rPr>
              <a:t>All emission scenarios project warming, that is more profound with higher emissions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/>
              </a:rPr>
              <a:t>Global climate models generally project warming and drying, which will lead to greater propensity for drought and water stress across the whole country.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FF0000"/>
                </a:solidFill>
                <a:latin typeface="Calibri" panose="020F0502020204030204"/>
              </a:rPr>
              <a:t>Precipitation projections are more uncertain, and may change with more regionalized projections using downscaling techniques.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FF0000"/>
                </a:solidFill>
                <a:latin typeface="Calibri" panose="020F0502020204030204"/>
              </a:rPr>
              <a:t>Even if mean precipitation decreases, extreme precipitation events are likely to become more intense, along with their associated hazards.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761517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0DE0FB-524B-0BEA-D054-AACCCCBD3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49" y="185531"/>
            <a:ext cx="12105747" cy="1033669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FFFFFF"/>
                </a:solidFill>
              </a:rPr>
              <a:t>P3. Climate data. Global and Regional Model datasets</a:t>
            </a:r>
          </a:p>
        </p:txBody>
      </p:sp>
      <p:graphicFrame>
        <p:nvGraphicFramePr>
          <p:cNvPr id="13" name="Table 14">
            <a:extLst>
              <a:ext uri="{FF2B5EF4-FFF2-40B4-BE49-F238E27FC236}">
                <a16:creationId xmlns:a16="http://schemas.microsoft.com/office/drawing/2014/main" id="{1F245DF3-B0A2-ABE6-B68F-3FA8323D38C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227447" y="1802765"/>
          <a:ext cx="5595699" cy="2845435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2529538">
                  <a:extLst>
                    <a:ext uri="{9D8B030D-6E8A-4147-A177-3AD203B41FA5}">
                      <a16:colId xmlns:a16="http://schemas.microsoft.com/office/drawing/2014/main" val="3349205190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1648673653"/>
                    </a:ext>
                  </a:extLst>
                </a:gridCol>
                <a:gridCol w="1161161">
                  <a:extLst>
                    <a:ext uri="{9D8B030D-6E8A-4147-A177-3AD203B41FA5}">
                      <a16:colId xmlns:a16="http://schemas.microsoft.com/office/drawing/2014/main" val="2598531187"/>
                    </a:ext>
                  </a:extLst>
                </a:gridCol>
              </a:tblGrid>
              <a:tr h="182880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400" b="1" u="sng" strike="noStrike" dirty="0">
                          <a:solidFill>
                            <a:schemeClr val="tx1"/>
                          </a:solidFill>
                          <a:effectLst/>
                        </a:rPr>
                        <a:t>2. The North American CORDEX Program (rcp585)</a:t>
                      </a:r>
                      <a:endParaRPr lang="en-US" sz="1400" b="1" i="0" u="sng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30973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Global Climate Model (GCM)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Downscaling Method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Spatial Resolution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84742717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HadGEM2-ES (Hadley Centre Global Environment Model version 2)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RegCM4 (Regional Climate Model 4)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0.25 ° x 0.25 °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205456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WRF (Weather Research and Forecasting)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8703735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MPI-ESM-LR (Max-Planck-Institute Earth System Model)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RegCM4 (Regional Climate Model 4)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102645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WRF (Weather Research and Forecasting)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500894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GFDL-ESM2M (NOAA. Geophysical Fluid Dynamics Laboratory Earth System Model version 2)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RegCM4 (Regional Climate Model 4)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886817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WRF (Weather Research and Forecasting)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2035821"/>
                  </a:ext>
                </a:extLst>
              </a:tr>
            </a:tbl>
          </a:graphicData>
        </a:graphic>
      </p:graphicFrame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C65A2FDC-2B46-6898-BFEC-8A5B2C1B46D2}"/>
              </a:ext>
            </a:extLst>
          </p:cNvPr>
          <p:cNvGraphicFramePr>
            <a:graphicFrameLocks noGrp="1"/>
          </p:cNvGraphicFramePr>
          <p:nvPr/>
        </p:nvGraphicFramePr>
        <p:xfrm>
          <a:off x="304800" y="1807864"/>
          <a:ext cx="5791200" cy="4890135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674083">
                  <a:extLst>
                    <a:ext uri="{9D8B030D-6E8A-4147-A177-3AD203B41FA5}">
                      <a16:colId xmlns:a16="http://schemas.microsoft.com/office/drawing/2014/main" val="1046444981"/>
                    </a:ext>
                  </a:extLst>
                </a:gridCol>
                <a:gridCol w="1013606">
                  <a:extLst>
                    <a:ext uri="{9D8B030D-6E8A-4147-A177-3AD203B41FA5}">
                      <a16:colId xmlns:a16="http://schemas.microsoft.com/office/drawing/2014/main" val="3039950501"/>
                    </a:ext>
                  </a:extLst>
                </a:gridCol>
                <a:gridCol w="2103511">
                  <a:extLst>
                    <a:ext uri="{9D8B030D-6E8A-4147-A177-3AD203B41FA5}">
                      <a16:colId xmlns:a16="http://schemas.microsoft.com/office/drawing/2014/main" val="3118316825"/>
                    </a:ext>
                  </a:extLst>
                </a:gridCol>
              </a:tblGrid>
              <a:tr h="128279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400" b="1" u="sng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1.NASA Earth Exchange. Global Daily Downscaled Projections (ssp245/ssp585)</a:t>
                      </a:r>
                      <a:endParaRPr lang="en-US" sz="1400" b="1" i="0" u="sng" strike="noStrike" dirty="0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400" b="1" i="0" u="sng" strike="noStrike" dirty="0">
                        <a:solidFill>
                          <a:srgbClr val="3F3F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400" b="1" i="0" u="sng" strike="noStrike" dirty="0">
                        <a:solidFill>
                          <a:srgbClr val="3F3F7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41105278"/>
                  </a:ext>
                </a:extLst>
              </a:tr>
              <a:tr h="115161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Global Climate Model (GCM)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Downscaling Method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Spatial Resolution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18768126"/>
                  </a:ext>
                </a:extLst>
              </a:tr>
              <a:tr h="2835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CESM2 (NCAR Community Earth System Model version 2)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rowSpan="9"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Statistical Downscaling Algorithm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rowSpan="9"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0.25° x 0.25°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50523978"/>
                  </a:ext>
                </a:extLst>
              </a:tr>
              <a:tr h="2835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CESM2-WACCM (CESM2 Whole Atmosphere Community Climate Model)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4532145"/>
                  </a:ext>
                </a:extLst>
              </a:tr>
              <a:tr h="3396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GFDL-CM4-gr1 (Geophysical Fluid Dynamics Laboratory Climate Model version 4)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2610903"/>
                  </a:ext>
                </a:extLst>
              </a:tr>
              <a:tr h="3396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GFDL-CM4-gr2 (Geophysical Fluid Dynamics Laboratory Climate Model version 4)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2582189"/>
                  </a:ext>
                </a:extLst>
              </a:tr>
              <a:tr h="45187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GFDL-ESM4 (NOAA. Geophysical Fluid Dynamics Laboratory Earth System Model version 4)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9490432"/>
                  </a:ext>
                </a:extLst>
              </a:tr>
              <a:tr h="5079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HadGEM3-GC31-LL (Hadley Centre Global Environment Model in the Global Coupled configuration 3.1)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6327038"/>
                  </a:ext>
                </a:extLst>
              </a:tr>
              <a:tr h="5079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HadGEM3-GC31-MM (Hadley Centre Global Environment Model in the Global Coupled configuration 3.1)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4226682"/>
                  </a:ext>
                </a:extLst>
              </a:tr>
              <a:tr h="2274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MPI-ESM1-2-HR (Max-Planck-Institute Earth System Model)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4714993"/>
                  </a:ext>
                </a:extLst>
              </a:tr>
              <a:tr h="2274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MPI-ESM1-2-LR (Max-Planck-Institute Earth System Model)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6552605"/>
                  </a:ext>
                </a:extLst>
              </a:tr>
            </a:tbl>
          </a:graphicData>
        </a:graphic>
      </p:graphicFrame>
      <p:graphicFrame>
        <p:nvGraphicFramePr>
          <p:cNvPr id="23" name="Table 14">
            <a:extLst>
              <a:ext uri="{FF2B5EF4-FFF2-40B4-BE49-F238E27FC236}">
                <a16:creationId xmlns:a16="http://schemas.microsoft.com/office/drawing/2014/main" id="{A20A6F87-E8F5-AEAC-7F5D-1C49C45EA1CB}"/>
              </a:ext>
            </a:extLst>
          </p:cNvPr>
          <p:cNvGraphicFramePr>
            <a:graphicFrameLocks/>
          </p:cNvGraphicFramePr>
          <p:nvPr/>
        </p:nvGraphicFramePr>
        <p:xfrm>
          <a:off x="6242315" y="5114814"/>
          <a:ext cx="5595699" cy="1548765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529538">
                  <a:extLst>
                    <a:ext uri="{9D8B030D-6E8A-4147-A177-3AD203B41FA5}">
                      <a16:colId xmlns:a16="http://schemas.microsoft.com/office/drawing/2014/main" val="3349205190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1648673653"/>
                    </a:ext>
                  </a:extLst>
                </a:gridCol>
                <a:gridCol w="1161161">
                  <a:extLst>
                    <a:ext uri="{9D8B030D-6E8A-4147-A177-3AD203B41FA5}">
                      <a16:colId xmlns:a16="http://schemas.microsoft.com/office/drawing/2014/main" val="2598531187"/>
                    </a:ext>
                  </a:extLst>
                </a:gridCol>
              </a:tblGrid>
              <a:tr h="182880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400" b="1" u="sng" strike="noStrike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effectLst/>
                        </a:rPr>
                        <a:t>3. High-Resolution Pseudo Global Warming WRF Simulations of the Current and Future Climate of North America (PGWWRF-NA)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30973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Global Climate Model (GCM)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Downscaling Method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Spatial Resolution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84742717"/>
                  </a:ext>
                </a:extLst>
              </a:tr>
              <a:tr h="7416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WRF (Weather Research and Forecasting)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4 km x 4 km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20545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16571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0F322-1BD5-1885-9706-33CC40606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CC0136-A381-594F-5DEF-C3A2881BD0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BB9600-3DD3-D37F-A8E8-6B174379C9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34999"/>
            <a:ext cx="10896600" cy="56877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6F87142-E32E-7767-401D-5AED8DED98C2}"/>
              </a:ext>
            </a:extLst>
          </p:cNvPr>
          <p:cNvSpPr txBox="1"/>
          <p:nvPr/>
        </p:nvSpPr>
        <p:spPr>
          <a:xfrm>
            <a:off x="685800" y="6311900"/>
            <a:ext cx="60951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https://www.ipcc.ch/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239858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3346177D-ADC4-4968-B747-5CFCD390B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0DE0FB-524B-0BEA-D054-AACCCCBD3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" y="28903"/>
            <a:ext cx="12192000" cy="892051"/>
          </a:xfrm>
        </p:spPr>
        <p:txBody>
          <a:bodyPr anchor="b">
            <a:normAutofit/>
          </a:bodyPr>
          <a:lstStyle/>
          <a:p>
            <a:pPr algn="ctr"/>
            <a:r>
              <a:rPr lang="en-US" sz="3800" b="1" dirty="0"/>
              <a:t>Climate Change Attribution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844A943-BF79-4FEA-ABB1-3BD54D2366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437CC72-F4A8-4DC3-AFAB-D22C482C81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8961285-807F-09B5-00B6-415BD9C88313}"/>
              </a:ext>
            </a:extLst>
          </p:cNvPr>
          <p:cNvSpPr/>
          <p:nvPr/>
        </p:nvSpPr>
        <p:spPr>
          <a:xfrm>
            <a:off x="1066800" y="904138"/>
            <a:ext cx="9505955" cy="4571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DA1B5B-7EE4-90BE-A8BF-0A793784ED24}"/>
              </a:ext>
            </a:extLst>
          </p:cNvPr>
          <p:cNvSpPr txBox="1"/>
          <p:nvPr/>
        </p:nvSpPr>
        <p:spPr>
          <a:xfrm>
            <a:off x="8086396" y="6418550"/>
            <a:ext cx="35205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(CMIP6 and Shared Socio-economic Pathways Overview, 2019)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BAD6AF-3254-07AC-EB7F-C712A9880D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295400"/>
            <a:ext cx="5497884" cy="4572000"/>
          </a:xfrm>
          <a:prstGeom prst="rect">
            <a:avLst/>
          </a:prstGeom>
        </p:spPr>
      </p:pic>
      <p:sp>
        <p:nvSpPr>
          <p:cNvPr id="11" name="Text Box 5">
            <a:extLst>
              <a:ext uri="{FF2B5EF4-FFF2-40B4-BE49-F238E27FC236}">
                <a16:creationId xmlns:a16="http://schemas.microsoft.com/office/drawing/2014/main" id="{D7A11B2C-5218-6A28-D799-A51BE864A7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1483256"/>
            <a:ext cx="3597275" cy="437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+mn-lt"/>
              </a:rPr>
              <a:t>Conduct global model experiments that account for both natural and human factors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dirty="0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+mn-lt"/>
              </a:rPr>
              <a:t>Attribution experiment incorporates human factors of greenhouse gases (warm) and aerosols (cool).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 dirty="0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i="1" u="sng" dirty="0">
                <a:solidFill>
                  <a:srgbClr val="FF3300"/>
                </a:solidFill>
                <a:latin typeface="+mn-lt"/>
              </a:rPr>
              <a:t>RESULT</a:t>
            </a:r>
            <a:r>
              <a:rPr lang="en-US" altLang="en-US" sz="2000" dirty="0">
                <a:solidFill>
                  <a:srgbClr val="FF3300"/>
                </a:solidFill>
                <a:latin typeface="+mn-lt"/>
              </a:rPr>
              <a:t>: NEED HUMAN FACTORS TO ACCOUNT FOR RECENLTY OBSERVED WARMING, ESPECIALLY AFTER 1980.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7236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DE0FB-524B-0BEA-D054-AACCCCBD3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" y="28903"/>
            <a:ext cx="12192000" cy="892051"/>
          </a:xfrm>
        </p:spPr>
        <p:txBody>
          <a:bodyPr anchor="b">
            <a:normAutofit/>
          </a:bodyPr>
          <a:lstStyle/>
          <a:p>
            <a:pPr algn="ctr"/>
            <a:r>
              <a:rPr lang="en-US" sz="3800" b="1" dirty="0"/>
              <a:t>Emission scenarios for climate change projection models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8961285-807F-09B5-00B6-415BD9C88313}"/>
              </a:ext>
            </a:extLst>
          </p:cNvPr>
          <p:cNvSpPr/>
          <p:nvPr/>
        </p:nvSpPr>
        <p:spPr>
          <a:xfrm>
            <a:off x="1066800" y="904138"/>
            <a:ext cx="9505955" cy="4571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screenshot of a computer screen&#10;&#10;Description automatically generated with low confidence">
            <a:extLst>
              <a:ext uri="{FF2B5EF4-FFF2-40B4-BE49-F238E27FC236}">
                <a16:creationId xmlns:a16="http://schemas.microsoft.com/office/drawing/2014/main" id="{2F2D7EE3-3487-4A33-CDE6-EB92789CA9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" r="13726"/>
          <a:stretch/>
        </p:blipFill>
        <p:spPr>
          <a:xfrm>
            <a:off x="533400" y="1371600"/>
            <a:ext cx="7391400" cy="498919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EDA1B5B-7EE4-90BE-A8BF-0A793784ED24}"/>
              </a:ext>
            </a:extLst>
          </p:cNvPr>
          <p:cNvSpPr txBox="1"/>
          <p:nvPr/>
        </p:nvSpPr>
        <p:spPr>
          <a:xfrm>
            <a:off x="8086396" y="6418550"/>
            <a:ext cx="35205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(CMIP6 and Shared Socio-economic Pathways Overview, 2019)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61AE9369-7168-541E-E307-87760DB829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4772" y="1413979"/>
            <a:ext cx="2895600" cy="5021069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US" sz="1800" dirty="0">
                <a:effectLst/>
                <a:ea typeface="Calibri" panose="020F0502020204030204" pitchFamily="34" charset="0"/>
              </a:rPr>
              <a:t>These emission scenarios used to drive global climate model projection experiments, called coupled model intercomparison projects (CMIP)</a:t>
            </a:r>
          </a:p>
          <a:p>
            <a:pPr marL="0" indent="0">
              <a:buNone/>
            </a:pPr>
            <a:endParaRPr lang="en-US" sz="1800" dirty="0"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1800" dirty="0">
                <a:ea typeface="Calibri" panose="020F0502020204030204" pitchFamily="34" charset="0"/>
              </a:rPr>
              <a:t>CMIP6 models inform latest IPCC assessments.  Comprised of approximately 20 global climate models from all over the world.</a:t>
            </a:r>
            <a:endParaRPr lang="en-US" sz="1800" dirty="0">
              <a:effectLst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US" sz="1800" dirty="0">
              <a:effectLst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1800" dirty="0">
                <a:ea typeface="Calibri" panose="020F0502020204030204" pitchFamily="34" charset="0"/>
              </a:rPr>
              <a:t>The global model simulations have a spatial resolution on the order of 100s of kilometers. </a:t>
            </a:r>
            <a:endParaRPr lang="en-US" sz="1800" dirty="0">
              <a:effectLst/>
              <a:ea typeface="Calibri" panose="020F0502020204030204" pitchFamily="34" charset="0"/>
            </a:endParaRPr>
          </a:p>
          <a:p>
            <a:pPr algn="just"/>
            <a:endParaRPr lang="en-US" sz="1600" dirty="0">
              <a:effectLst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5755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DE0FB-524B-0BEA-D054-AACCCCBD3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" y="28903"/>
            <a:ext cx="12192000" cy="892051"/>
          </a:xfrm>
        </p:spPr>
        <p:txBody>
          <a:bodyPr anchor="b">
            <a:normAutofit/>
          </a:bodyPr>
          <a:lstStyle/>
          <a:p>
            <a:pPr algn="ctr"/>
            <a:r>
              <a:rPr lang="en-US" sz="3800" b="1" dirty="0"/>
              <a:t>Projected Global Mean Temperature Increases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8961285-807F-09B5-00B6-415BD9C88313}"/>
              </a:ext>
            </a:extLst>
          </p:cNvPr>
          <p:cNvSpPr/>
          <p:nvPr/>
        </p:nvSpPr>
        <p:spPr>
          <a:xfrm>
            <a:off x="1066800" y="904138"/>
            <a:ext cx="9505955" cy="4571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DA1B5B-7EE4-90BE-A8BF-0A793784ED24}"/>
              </a:ext>
            </a:extLst>
          </p:cNvPr>
          <p:cNvSpPr txBox="1"/>
          <p:nvPr/>
        </p:nvSpPr>
        <p:spPr>
          <a:xfrm>
            <a:off x="8086396" y="6418550"/>
            <a:ext cx="35205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(CMIP6 and Shared Socio-economic Pathways Overview, 2019)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362E3F-EA3F-5F6E-049E-373E5677A9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4955" y="1462409"/>
            <a:ext cx="9067800" cy="455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6539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3346177D-ADC4-4968-B747-5CFCD390B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0DE0FB-524B-0BEA-D054-AACCCCBD3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" y="28903"/>
            <a:ext cx="12192000" cy="892051"/>
          </a:xfrm>
        </p:spPr>
        <p:txBody>
          <a:bodyPr anchor="b">
            <a:normAutofit/>
          </a:bodyPr>
          <a:lstStyle/>
          <a:p>
            <a:pPr algn="ctr"/>
            <a:r>
              <a:rPr lang="en-US" sz="3800" b="1" dirty="0"/>
              <a:t>IPCC Assessment for Temperature Projections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6CDF3D5-A2BD-8F83-5155-2D0A4439EA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2133600"/>
            <a:ext cx="3505200" cy="3920471"/>
          </a:xfrm>
        </p:spPr>
        <p:txBody>
          <a:bodyPr anchor="t">
            <a:normAutofit/>
          </a:bodyPr>
          <a:lstStyle/>
          <a:p>
            <a:pPr marL="457200" lvl="1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400" dirty="0"/>
              <a:t>For +4°C Global Warming, North American temperatures will be expected to rise 3-4°C.</a:t>
            </a:r>
          </a:p>
          <a:p>
            <a:pPr lvl="1"/>
            <a:endParaRPr lang="en-US" sz="14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844A943-BF79-4FEA-ABB1-3BD54D2366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437CC72-F4A8-4DC3-AFAB-D22C482C81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8961285-807F-09B5-00B6-415BD9C88313}"/>
              </a:ext>
            </a:extLst>
          </p:cNvPr>
          <p:cNvSpPr/>
          <p:nvPr/>
        </p:nvSpPr>
        <p:spPr>
          <a:xfrm>
            <a:off x="1066800" y="904138"/>
            <a:ext cx="9505955" cy="4571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84922F-1E6F-A052-3BB9-826988B3D1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1247064"/>
            <a:ext cx="7239000" cy="485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2566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DE0FB-524B-0BEA-D054-AACCCCBD3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" y="28903"/>
            <a:ext cx="12192000" cy="892051"/>
          </a:xfrm>
        </p:spPr>
        <p:txBody>
          <a:bodyPr anchor="b">
            <a:normAutofit/>
          </a:bodyPr>
          <a:lstStyle/>
          <a:p>
            <a:pPr algn="ctr"/>
            <a:r>
              <a:rPr lang="en-US" sz="3800" b="1" dirty="0"/>
              <a:t>IPCC Assessment for Precipitation Projections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8961285-807F-09B5-00B6-415BD9C88313}"/>
              </a:ext>
            </a:extLst>
          </p:cNvPr>
          <p:cNvSpPr/>
          <p:nvPr/>
        </p:nvSpPr>
        <p:spPr>
          <a:xfrm>
            <a:off x="1066800" y="904138"/>
            <a:ext cx="9505955" cy="4571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7CC0EB8-3000-A8E0-4338-79E0E551FE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1E8AE2-77D8-5583-2F2E-B71F19B65F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25279"/>
            <a:ext cx="10962978" cy="4719112"/>
          </a:xfrm>
          <a:prstGeom prst="rect">
            <a:avLst/>
          </a:prstGeom>
        </p:spPr>
      </p:pic>
      <p:sp>
        <p:nvSpPr>
          <p:cNvPr id="10" name="Text Box 5">
            <a:extLst>
              <a:ext uri="{FF2B5EF4-FFF2-40B4-BE49-F238E27FC236}">
                <a16:creationId xmlns:a16="http://schemas.microsoft.com/office/drawing/2014/main" id="{62BFD173-6C21-0DA9-E41C-4B8567925C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5833209"/>
            <a:ext cx="10582275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These global model projections are more uncertain, so necessary to create higher spatial scale of information using downscaling.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3337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3346177D-ADC4-4968-B747-5CFCD390B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0DE0FB-524B-0BEA-D054-AACCCCBD3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8" cy="892051"/>
          </a:xfrm>
        </p:spPr>
        <p:txBody>
          <a:bodyPr anchor="b">
            <a:normAutofit/>
          </a:bodyPr>
          <a:lstStyle/>
          <a:p>
            <a:pPr algn="ctr"/>
            <a:r>
              <a:rPr lang="en-US" sz="3700" b="1" dirty="0"/>
              <a:t>IPCC Assessment for Water Scarcity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6CDF3D5-A2BD-8F83-5155-2D0A4439EA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4495800"/>
            <a:ext cx="10647632" cy="3920471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000" dirty="0"/>
              <a:t>Water supply globally expected to be burdened by 2050, mostly in subtropical areas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b="1" dirty="0"/>
              <a:t>Southwest US and Mexico are one of the areas most impacted global due to overuse of limited water resources, especially groundwater, and greater heat stress.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844A943-BF79-4FEA-ABB1-3BD54D2366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437CC72-F4A8-4DC3-AFAB-D22C482C81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5FDCC8-2788-CEA4-04D6-FB5CAD342A5D}"/>
              </a:ext>
            </a:extLst>
          </p:cNvPr>
          <p:cNvSpPr txBox="1"/>
          <p:nvPr/>
        </p:nvSpPr>
        <p:spPr>
          <a:xfrm>
            <a:off x="8166538" y="26906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map of the united states&#10;&#10;Description automatically generated with medium confidence">
            <a:extLst>
              <a:ext uri="{FF2B5EF4-FFF2-40B4-BE49-F238E27FC236}">
                <a16:creationId xmlns:a16="http://schemas.microsoft.com/office/drawing/2014/main" id="{39C8E6C4-E695-9548-E4EA-294AC6A432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0" r="3711"/>
          <a:stretch/>
        </p:blipFill>
        <p:spPr>
          <a:xfrm>
            <a:off x="8201980" y="1219200"/>
            <a:ext cx="3388877" cy="2757216"/>
          </a:xfrm>
          <a:prstGeom prst="rect">
            <a:avLst/>
          </a:prstGeom>
        </p:spPr>
      </p:pic>
      <p:pic>
        <p:nvPicPr>
          <p:cNvPr id="7" name="Picture 6" descr="A picture containing text, screenshot, font, design&#10;&#10;Description automatically generated">
            <a:extLst>
              <a:ext uri="{FF2B5EF4-FFF2-40B4-BE49-F238E27FC236}">
                <a16:creationId xmlns:a16="http://schemas.microsoft.com/office/drawing/2014/main" id="{2C817BEE-0E98-E4AF-59C7-4FD7315D3A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459" y="1883038"/>
            <a:ext cx="1825341" cy="2008678"/>
          </a:xfrm>
          <a:prstGeom prst="rect">
            <a:avLst/>
          </a:prstGeom>
        </p:spPr>
      </p:pic>
      <p:pic>
        <p:nvPicPr>
          <p:cNvPr id="8" name="Picture 7" descr="A picture containing map, diagram, text, atlas&#10;&#10;Description automatically generated">
            <a:extLst>
              <a:ext uri="{FF2B5EF4-FFF2-40B4-BE49-F238E27FC236}">
                <a16:creationId xmlns:a16="http://schemas.microsoft.com/office/drawing/2014/main" id="{906038CE-51EE-3BEE-0D1C-8125466A5C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39274"/>
            <a:ext cx="6508583" cy="247876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E7C3380-C6AE-B33E-D38F-12EDEA15B144}"/>
              </a:ext>
            </a:extLst>
          </p:cNvPr>
          <p:cNvSpPr/>
          <p:nvPr/>
        </p:nvSpPr>
        <p:spPr>
          <a:xfrm>
            <a:off x="1066800" y="904138"/>
            <a:ext cx="9505955" cy="45719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301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cover of a book&#10;&#10;Description automatically generated with low confidence">
            <a:extLst>
              <a:ext uri="{FF2B5EF4-FFF2-40B4-BE49-F238E27FC236}">
                <a16:creationId xmlns:a16="http://schemas.microsoft.com/office/drawing/2014/main" id="{DD51EC32-AA5A-7A31-9BC0-B5C482F034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" t="33014" r="28" b="1894"/>
          <a:stretch/>
        </p:blipFill>
        <p:spPr>
          <a:xfrm>
            <a:off x="4038599" y="-17809"/>
            <a:ext cx="8160026" cy="6875809"/>
          </a:xfrm>
          <a:prstGeom prst="rect">
            <a:avLst/>
          </a:prstGeom>
        </p:spPr>
      </p:pic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0DE0FB-524B-0BEA-D054-AACCCCBD3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152" y="2895600"/>
            <a:ext cx="3052293" cy="35314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3100" b="1" dirty="0">
                <a:solidFill>
                  <a:srgbClr val="FFFFFF"/>
                </a:solidFill>
              </a:rPr>
              <a:t>Climate assessment summary for Mexico </a:t>
            </a:r>
            <a:br>
              <a:rPr lang="en-US" sz="3100" b="1" dirty="0">
                <a:solidFill>
                  <a:srgbClr val="FFFFFF"/>
                </a:solidFill>
              </a:rPr>
            </a:br>
            <a:br>
              <a:rPr lang="en-US" sz="3100" b="1" dirty="0">
                <a:solidFill>
                  <a:srgbClr val="FFFFFF"/>
                </a:solidFill>
              </a:rPr>
            </a:br>
            <a:r>
              <a:rPr lang="en-US" sz="3100" b="1" dirty="0" err="1">
                <a:solidFill>
                  <a:srgbClr val="FFFFFF"/>
                </a:solidFill>
              </a:rPr>
              <a:t>Reporte</a:t>
            </a:r>
            <a:r>
              <a:rPr lang="en-US" sz="3100" b="1" dirty="0">
                <a:solidFill>
                  <a:srgbClr val="FFFFFF"/>
                </a:solidFill>
              </a:rPr>
              <a:t> </a:t>
            </a:r>
            <a:r>
              <a:rPr lang="en-US" sz="3100" b="1" dirty="0" err="1">
                <a:solidFill>
                  <a:srgbClr val="FFFFFF"/>
                </a:solidFill>
              </a:rPr>
              <a:t>Mexicano</a:t>
            </a:r>
            <a:r>
              <a:rPr lang="en-US" sz="3100" b="1" dirty="0">
                <a:solidFill>
                  <a:srgbClr val="FFFFFF"/>
                </a:solidFill>
              </a:rPr>
              <a:t> de Cambio </a:t>
            </a:r>
            <a:r>
              <a:rPr lang="en-US" sz="3100" b="1" dirty="0" err="1">
                <a:solidFill>
                  <a:srgbClr val="FFFFFF"/>
                </a:solidFill>
              </a:rPr>
              <a:t>Climático</a:t>
            </a:r>
            <a:r>
              <a:rPr lang="en-US" sz="3100" b="1" dirty="0">
                <a:solidFill>
                  <a:srgbClr val="FFFFFF"/>
                </a:solidFill>
              </a:rPr>
              <a:t> (RMCC)</a:t>
            </a:r>
          </a:p>
        </p:txBody>
      </p:sp>
    </p:spTree>
    <p:extLst>
      <p:ext uri="{BB962C8B-B14F-4D97-AF65-F5344CB8AC3E}">
        <p14:creationId xmlns:p14="http://schemas.microsoft.com/office/powerpoint/2010/main" val="253746601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1127</Words>
  <Application>Microsoft Office PowerPoint</Application>
  <PresentationFormat>Widescreen</PresentationFormat>
  <Paragraphs>127</Paragraphs>
  <Slides>16</Slides>
  <Notes>15</Notes>
  <HiddenSlides>1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1_Office Theme</vt:lpstr>
      <vt:lpstr>Overview of current climate change impacts assessments  Global scale and Mexico</vt:lpstr>
      <vt:lpstr>PowerPoint Presentation</vt:lpstr>
      <vt:lpstr>Climate Change Attribution</vt:lpstr>
      <vt:lpstr>Emission scenarios for climate change projection models</vt:lpstr>
      <vt:lpstr>Projected Global Mean Temperature Increases </vt:lpstr>
      <vt:lpstr>IPCC Assessment for Temperature Projections</vt:lpstr>
      <vt:lpstr>IPCC Assessment for Precipitation Projections</vt:lpstr>
      <vt:lpstr>IPCC Assessment for Water Scarcity</vt:lpstr>
      <vt:lpstr>Climate assessment summary for Mexico   Reporte Mexicano de Cambio Climático (RMCC)</vt:lpstr>
      <vt:lpstr>Assessment for Temperature Projections in Mexico</vt:lpstr>
      <vt:lpstr>Assessment for Precipitation Projections in Mexico</vt:lpstr>
      <vt:lpstr>Drought Projections in Mexico</vt:lpstr>
      <vt:lpstr>Potential Changes in Extreme Precipitation, with high resolution modeling </vt:lpstr>
      <vt:lpstr>Explorador de Cambio Climático y Biodiversidad What can be obtained easily on-line and ‘off the shelf’ </vt:lpstr>
      <vt:lpstr>Summary comments for climate change in Mexico</vt:lpstr>
      <vt:lpstr>P3. Climate data. Global and Regional Model datasets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2012-08-24T00:53:15Z</dcterms:created>
  <dcterms:modified xsi:type="dcterms:W3CDTF">2023-05-22T03:18:52Z</dcterms:modified>
</cp:coreProperties>
</file>