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112" r:id="rId2"/>
    <p:sldId id="5593" r:id="rId3"/>
    <p:sldId id="5586" r:id="rId4"/>
    <p:sldId id="5588" r:id="rId5"/>
    <p:sldId id="5589" r:id="rId6"/>
    <p:sldId id="5590" r:id="rId7"/>
    <p:sldId id="559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/>
    <p:restoredTop sz="96197"/>
  </p:normalViewPr>
  <p:slideViewPr>
    <p:cSldViewPr snapToGrid="0">
      <p:cViewPr varScale="1">
        <p:scale>
          <a:sx n="60" d="100"/>
          <a:sy n="60" d="100"/>
        </p:scale>
        <p:origin x="8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0CC83-3E12-9E41-9C3D-D2EF30A97D35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39EBC-AB32-9346-9006-ED419603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6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Climate projection data will be provided for the following variables of interest to Fresnillo: 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Seasonal mean temperature: Summer, Winter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minimum temperature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maximum temperature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precipitation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Extreme precipitation (Magnitude and Frequency)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Accumulated extreme precipitation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first phase of the project will be conducted as a pilot on one Fresnillo mining site.  A second phase will then apply the projection methods to the remaining four sites.  The specific Fresnillo Mining sites are: Fresnillo, El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Saucito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La Cienega,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Penmont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and San Julian.  The initial pilot site will be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Penmont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as this location is physically nearest to Arizona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39EBC-AB32-9346-9006-ED41960344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43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Climate projection data will be provided for the following variables of interest to Fresnillo: 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Seasonal mean temperature: Summer, Winter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minimum temperature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maximum temperature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precipitation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Extreme precipitation (Magnitude and Frequency)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Accumulated extreme precipitation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first phase of the project will be conducted as a pilot on one Fresnillo mining site.  A second phase will then apply the projection methods to the remaining four sites.  The specific Fresnillo Mining sites are: Fresnillo, El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Saucito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La Cienega,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Penmont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and San Julian.  The initial pilot site will be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Penmont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as this location is physically nearest to Arizona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39EBC-AB32-9346-9006-ED41960344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2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Climate projection data will be provided for the following variables of interest to Fresnillo: 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Seasonal mean temperature: Summer, Winter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minimum temperature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maximum temperature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precipitation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Extreme precipitation (Magnitude and Frequency)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Accumulated extreme precipitation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first phase of the project will be conducted as a pilot on one Fresnillo mining site.  A second phase will then apply the projection methods to the remaining four sites.  The specific Fresnillo Mining sites are: Fresnillo, El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Saucito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La Cienega,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Penmont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and San Julian.  The initial pilot site will be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Penmont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as this location is physically nearest to Arizona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39EBC-AB32-9346-9006-ED41960344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711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Climate projection data will be provided for the following variables of interest to Fresnillo: 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Seasonal mean temperature: Summer, Winter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minimum temperature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maximum temperature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precipitation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Extreme precipitation (Magnitude and Frequency)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Accumulated extreme precipitation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first phase of the project will be conducted as a pilot on one Fresnillo mining site.  A second phase will then apply the projection methods to the remaining four sites.  The specific Fresnillo Mining sites are: Fresnillo, El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Saucito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La Cienega,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Penmont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and San Julian.  The initial pilot site will be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Penmont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as this location is physically nearest to Arizona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39EBC-AB32-9346-9006-ED41960344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580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Climate projection data will be provided for the following variables of interest to Fresnillo: 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Seasonal mean temperature: Summer, Winter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minimum temperature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maximum temperature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precipitation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Extreme precipitation (Magnitude and Frequency)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Accumulated extreme precipitation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first phase of the project will be conducted as a pilot on one Fresnillo mining site.  A second phase will then apply the projection methods to the remaining four sites.  The specific Fresnillo Mining sites are: Fresnillo, El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Saucito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La Cienega,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Penmont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and San Julian.  The initial pilot site will be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Penmont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as this location is physically nearest to Arizona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39EBC-AB32-9346-9006-ED41960344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00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Climate projection data will be provided for the following variables of interest to Fresnillo: 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Seasonal mean temperature: Summer, Winter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minimum temperature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maximum temperature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precipitation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Extreme precipitation (Magnitude and Frequency)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Accumulated extreme precipitation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first phase of the project will be conducted as a pilot on one Fresnillo mining site.  A second phase will then apply the projection methods to the remaining four sites.  The specific Fresnillo Mining sites are: Fresnillo, El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Saucito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La Cienega,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Penmont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and San Julian.  The initial pilot site will be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Penmont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as this location is physically nearest to Arizona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39EBC-AB32-9346-9006-ED41960344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76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14DA4-93B1-3F9B-5011-CDEB92F3B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666B9-DCE3-1732-BAD1-9754EFFE6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16A43-334E-BC42-4DEE-7569126F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EF8-ED0B-0346-B60C-F58166FFB4C2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C1F8C-ECA7-3A00-B6BC-E7E8C670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F6A4D-478D-F13E-EA78-165824AE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6B1-E91F-1249-9B0C-747B9BAE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6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4A45-878D-2979-E776-98408A0E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A2B467-F48B-5B91-6EE6-B03DBC311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CEEC8-72F5-45EC-666A-D6084A5E0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EF8-ED0B-0346-B60C-F58166FFB4C2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F2DE9-77E6-F683-4273-489564602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07A42-5B5D-95B2-FD47-E3938BF84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6B1-E91F-1249-9B0C-747B9BAE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3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11959-5EC6-88E0-BEE6-AE689B8AF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64170-6EF0-A890-2F6E-240FCE522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C419D-F41A-C63E-2B04-DC48D095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EF8-ED0B-0346-B60C-F58166FFB4C2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43047-A0ED-4B4A-6D68-FE0ADE02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FB3EF-5234-42D2-8D1C-4432D7B6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6B1-E91F-1249-9B0C-747B9BAE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2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A3DBC-4160-B70D-A358-02BC3FBC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E060E-7EC2-0C8C-4E39-EE9E7AA84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AA5CE-1830-C17D-21C4-D7BD07C8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EF8-ED0B-0346-B60C-F58166FFB4C2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F303B-E0C0-FD6B-90AB-6574C85FB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697CD-9FB2-87E2-A115-A95046C6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6B1-E91F-1249-9B0C-747B9BAE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7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E2FA-0862-FF11-3C2F-4E587790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21F8B-2B9D-9BD8-FA21-9C567147D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4709F-E2D8-C235-03FD-F399761A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EF8-ED0B-0346-B60C-F58166FFB4C2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BBA5B-DD59-93B2-F97D-098DEBD4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5F52-A6C2-677F-3717-23124B040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6B1-E91F-1249-9B0C-747B9BAE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5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AE88-3CDB-142F-A062-A683870B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A8DE8-67E4-8C6B-6132-06718A57C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DC65A-F9E4-DF35-2E47-2C6D5FB61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DC365-32C7-481D-751A-B947C129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EF8-ED0B-0346-B60C-F58166FFB4C2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4BFA6-A1A2-C122-C33E-72CE00737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C8F55-814C-48EB-4FA3-294FD9E7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6B1-E91F-1249-9B0C-747B9BAE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4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6EDF-BAF3-A643-DF70-080BEE65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94784-593B-4A98-49D1-DCD94EBFF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0486B-81E7-D3AB-EE30-D54276404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0043F-7D84-A707-FA88-D9EB393B0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1476E-C8E5-C72C-9904-0AA32F0C3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75081D-59D0-5D31-DCD7-CCF90B678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EF8-ED0B-0346-B60C-F58166FFB4C2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EB9391-8333-5AAF-4AED-7474C758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54E16-EEBD-F013-CD7F-9B0C8BB4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6B1-E91F-1249-9B0C-747B9BAE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034DE-7C2D-483D-3E50-C8E7C08B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CBD44B-0D84-173A-C1D6-5BF08018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EF8-ED0B-0346-B60C-F58166FFB4C2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62D58-149D-3E1A-BCC6-EB07582A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9F3B5-ABB9-6514-623A-9CE965E9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6B1-E91F-1249-9B0C-747B9BAE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4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D3FE-219B-11F0-30FB-7EFAB3F8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EF8-ED0B-0346-B60C-F58166FFB4C2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98427-EA94-3BDA-A61D-DAAD0D25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EBA90-1958-87A4-E6E9-1BBA5D0C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6B1-E91F-1249-9B0C-747B9BAE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7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DDEB-D0D7-78C3-423A-F1D87B51D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95093-1DEC-E855-28B6-1BE8B14C6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E335E-8831-6E30-1DE4-808781B15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228DA-971B-2F3E-26C3-E5F1E713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EF8-ED0B-0346-B60C-F58166FFB4C2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2AACC-66E6-0A18-FAB0-60F60983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9DA7D-6D30-19AC-FD96-D7DE47D6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6B1-E91F-1249-9B0C-747B9BAE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5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F80A-2733-A0F4-C4BE-7B9373994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9F79A8-77E7-B180-097F-D6F3DC639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BA22A-A5C7-9600-170A-1D99B5F77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F868B-CF42-70D3-8670-D17717D3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9EF8-ED0B-0346-B60C-F58166FFB4C2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A963F-8BC4-325E-F517-120E24EB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94E42-C549-CE6E-B5CF-C5A87AD8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876B1-E91F-1249-9B0C-747B9BAE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1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501BA1-4A02-1167-1C92-42BB1381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B6317-3776-3A71-C259-74A662D71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82F10-AE53-FE08-D5F6-9BE1DB442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19EF8-ED0B-0346-B60C-F58166FFB4C2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FF528-3479-243F-CC25-831903BA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EA9F1-5693-8413-71CF-B2F60B004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876B1-E91F-1249-9B0C-747B9BAE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1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0B981A21-AFB1-B77C-15B8-7BE4DFA23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" y="147692"/>
            <a:ext cx="11988255" cy="265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8708A-8511-03C4-7C4D-5CB5E5C40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92" y="3165879"/>
            <a:ext cx="11818883" cy="1359309"/>
          </a:xfr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assessment for mining operations in Mexico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Workshop: 22-23 May 2023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CF9E676-D568-5E34-622F-A27957555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93" y="5685744"/>
            <a:ext cx="3032760" cy="9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enter for Applied Hydroclimate Science | Home">
            <a:extLst>
              <a:ext uri="{FF2B5EF4-FFF2-40B4-BE49-F238E27FC236}">
                <a16:creationId xmlns:a16="http://schemas.microsoft.com/office/drawing/2014/main" id="{29A63B70-ED23-1DD0-34A8-5ECAF8E96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17" y="5945853"/>
            <a:ext cx="4106019" cy="67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ydrologic Research Center">
            <a:extLst>
              <a:ext uri="{FF2B5EF4-FFF2-40B4-BE49-F238E27FC236}">
                <a16:creationId xmlns:a16="http://schemas.microsoft.com/office/drawing/2014/main" id="{50ED0E6B-D7FA-D8BA-9E6F-BF6BB43DF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76" y="5400456"/>
            <a:ext cx="1309852" cy="13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6202F1A-43D8-808C-AABE-238EAB090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93" y="5742568"/>
            <a:ext cx="3032760" cy="96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enter for Applied Hydroclimate Science | Home">
            <a:extLst>
              <a:ext uri="{FF2B5EF4-FFF2-40B4-BE49-F238E27FC236}">
                <a16:creationId xmlns:a16="http://schemas.microsoft.com/office/drawing/2014/main" id="{02EF28E5-39D7-24D6-C45C-04FF64AC8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17" y="6002677"/>
            <a:ext cx="4106019" cy="67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ydrologic Research Center">
            <a:extLst>
              <a:ext uri="{FF2B5EF4-FFF2-40B4-BE49-F238E27FC236}">
                <a16:creationId xmlns:a16="http://schemas.microsoft.com/office/drawing/2014/main" id="{1029AD7E-3FAD-44EC-C668-2FA0C65CC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76" y="5457280"/>
            <a:ext cx="1309852" cy="13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47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solar panels">
            <a:extLst>
              <a:ext uri="{FF2B5EF4-FFF2-40B4-BE49-F238E27FC236}">
                <a16:creationId xmlns:a16="http://schemas.microsoft.com/office/drawing/2014/main" id="{0570E68E-E6FF-6BD1-408D-09294A69E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2" r="9093" b="70277"/>
          <a:stretch/>
        </p:blipFill>
        <p:spPr bwMode="auto">
          <a:xfrm>
            <a:off x="0" y="0"/>
            <a:ext cx="12203894" cy="12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4A2665-F9F5-534C-A56D-CBC8B3B1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8255"/>
            <a:ext cx="11321556" cy="12568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University of Arizona Land Acknowledgement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0EBBBA-D74B-D205-EC61-DD44AE0936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398"/>
          <a:stretch/>
        </p:blipFill>
        <p:spPr>
          <a:xfrm>
            <a:off x="613322" y="1921833"/>
            <a:ext cx="11188294" cy="2150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9B217E-134B-D8F1-60FE-BF0981CE6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045" y="4348657"/>
            <a:ext cx="2133600" cy="213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2CE5EE-E9CC-2039-9DB2-3ECF0BB082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25"/>
          <a:stretch/>
        </p:blipFill>
        <p:spPr>
          <a:xfrm>
            <a:off x="6096000" y="4241488"/>
            <a:ext cx="2360323" cy="23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3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solar panels">
            <a:extLst>
              <a:ext uri="{FF2B5EF4-FFF2-40B4-BE49-F238E27FC236}">
                <a16:creationId xmlns:a16="http://schemas.microsoft.com/office/drawing/2014/main" id="{0570E68E-E6FF-6BD1-408D-09294A69E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2" r="9093" b="70277"/>
          <a:stretch/>
        </p:blipFill>
        <p:spPr bwMode="auto">
          <a:xfrm>
            <a:off x="0" y="0"/>
            <a:ext cx="12203894" cy="12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4A2665-F9F5-534C-A56D-CBC8B3B1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18255"/>
            <a:ext cx="8082868" cy="12568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Objectives of this virtual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6E6C2-30D2-03D4-6620-7054ABA5A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97" y="1575213"/>
            <a:ext cx="11315700" cy="47692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/>
              <a:t>Introduce this climate assessment effort more broadly within Fresnillo</a:t>
            </a:r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r>
              <a:rPr lang="en-US" sz="3000" b="1" dirty="0"/>
              <a:t>Summarize the workflow for climate assessment at mining sites</a:t>
            </a:r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r>
              <a:rPr lang="en-US" sz="3000" b="1" dirty="0"/>
              <a:t>Hear from Fresnillo on why climate change is important to them</a:t>
            </a:r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r>
              <a:rPr lang="en-US" sz="3000" b="1" dirty="0"/>
              <a:t>Overview capabilities for potential climate change adaptation in mining industry, through UA Mineral and Geological Engineering </a:t>
            </a:r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r>
              <a:rPr lang="en-US" sz="3000" b="1" dirty="0"/>
              <a:t>Allow time for dialog and discussion  </a:t>
            </a:r>
          </a:p>
        </p:txBody>
      </p:sp>
    </p:spTree>
    <p:extLst>
      <p:ext uri="{BB962C8B-B14F-4D97-AF65-F5344CB8AC3E}">
        <p14:creationId xmlns:p14="http://schemas.microsoft.com/office/powerpoint/2010/main" val="220141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solar panels">
            <a:extLst>
              <a:ext uri="{FF2B5EF4-FFF2-40B4-BE49-F238E27FC236}">
                <a16:creationId xmlns:a16="http://schemas.microsoft.com/office/drawing/2014/main" id="{0570E68E-E6FF-6BD1-408D-09294A69E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2" r="9093" b="70277"/>
          <a:stretch/>
        </p:blipFill>
        <p:spPr bwMode="auto">
          <a:xfrm>
            <a:off x="-11894" y="-76575"/>
            <a:ext cx="12203894" cy="12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4A2665-F9F5-534C-A56D-CBC8B3B1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18255"/>
            <a:ext cx="10830573" cy="12568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 to participating teams by leads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6E6C2-30D2-03D4-6620-7054ABA5A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03" y="2255383"/>
            <a:ext cx="11315700" cy="4769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UA Climate Assessment Team</a:t>
            </a:r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r>
              <a:rPr lang="en-US" sz="3000" b="1" dirty="0"/>
              <a:t>Core Fresnillo Team</a:t>
            </a:r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r>
              <a:rPr lang="en-US" sz="3000" b="1" dirty="0"/>
              <a:t>UA Mining and Geological Engineering </a:t>
            </a:r>
          </a:p>
        </p:txBody>
      </p:sp>
    </p:spTree>
    <p:extLst>
      <p:ext uri="{BB962C8B-B14F-4D97-AF65-F5344CB8AC3E}">
        <p14:creationId xmlns:p14="http://schemas.microsoft.com/office/powerpoint/2010/main" val="1429448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solar panels">
            <a:extLst>
              <a:ext uri="{FF2B5EF4-FFF2-40B4-BE49-F238E27FC236}">
                <a16:creationId xmlns:a16="http://schemas.microsoft.com/office/drawing/2014/main" id="{0570E68E-E6FF-6BD1-408D-09294A69E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2" r="9093" b="70277"/>
          <a:stretch/>
        </p:blipFill>
        <p:spPr bwMode="auto">
          <a:xfrm>
            <a:off x="-11894" y="-76575"/>
            <a:ext cx="12203894" cy="12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4A2665-F9F5-534C-A56D-CBC8B3B1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18255"/>
            <a:ext cx="10830573" cy="12568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Meeting agenda: Day 1, Monday 22 May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D7F5EE-4401-0544-9BE1-98F2AA52A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16" y="1800008"/>
            <a:ext cx="6482088" cy="23983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5C55C5-6F13-7FD6-BDEA-F53BC313A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781" y="4461815"/>
            <a:ext cx="6529372" cy="19420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C3D211-D8A7-73B4-D034-BDC15637D8E0}"/>
              </a:ext>
            </a:extLst>
          </p:cNvPr>
          <p:cNvSpPr txBox="1"/>
          <p:nvPr/>
        </p:nvSpPr>
        <p:spPr>
          <a:xfrm>
            <a:off x="480059" y="2283695"/>
            <a:ext cx="196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MORNING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BECFF-5BC4-9BDD-C715-F249D3DA46E2}"/>
              </a:ext>
            </a:extLst>
          </p:cNvPr>
          <p:cNvSpPr txBox="1"/>
          <p:nvPr/>
        </p:nvSpPr>
        <p:spPr>
          <a:xfrm>
            <a:off x="366697" y="5071188"/>
            <a:ext cx="2353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149275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solar panels">
            <a:extLst>
              <a:ext uri="{FF2B5EF4-FFF2-40B4-BE49-F238E27FC236}">
                <a16:creationId xmlns:a16="http://schemas.microsoft.com/office/drawing/2014/main" id="{0570E68E-E6FF-6BD1-408D-09294A69E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2" r="9093" b="70277"/>
          <a:stretch/>
        </p:blipFill>
        <p:spPr bwMode="auto">
          <a:xfrm>
            <a:off x="-11894" y="-76575"/>
            <a:ext cx="12203894" cy="12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4A2665-F9F5-534C-A56D-CBC8B3B1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18255"/>
            <a:ext cx="10830573" cy="12568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Meeting agenda: Day 2, Tuesday 23 May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3D211-D8A7-73B4-D034-BDC15637D8E0}"/>
              </a:ext>
            </a:extLst>
          </p:cNvPr>
          <p:cNvSpPr txBox="1"/>
          <p:nvPr/>
        </p:nvSpPr>
        <p:spPr>
          <a:xfrm>
            <a:off x="664741" y="3177153"/>
            <a:ext cx="196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MORNING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B410A-7F5B-F1C7-1E5C-563F04A5E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518" y="2208643"/>
            <a:ext cx="6859440" cy="276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solar panels">
            <a:extLst>
              <a:ext uri="{FF2B5EF4-FFF2-40B4-BE49-F238E27FC236}">
                <a16:creationId xmlns:a16="http://schemas.microsoft.com/office/drawing/2014/main" id="{0570E68E-E6FF-6BD1-408D-09294A69E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2" r="9093" b="70277"/>
          <a:stretch/>
        </p:blipFill>
        <p:spPr bwMode="auto">
          <a:xfrm>
            <a:off x="0" y="0"/>
            <a:ext cx="12203894" cy="12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4A2665-F9F5-534C-A56D-CBC8B3B1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18255"/>
            <a:ext cx="10830573" cy="125687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Meeting logistics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7A927E-AB8C-EA3B-0876-B2A3E7939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010" y="1471365"/>
            <a:ext cx="8022371" cy="4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61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8670</TotalTime>
  <Words>785</Words>
  <Application>Microsoft Office PowerPoint</Application>
  <PresentationFormat>Widescreen</PresentationFormat>
  <Paragraphs>78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Roboto</vt:lpstr>
      <vt:lpstr>Times New Roman</vt:lpstr>
      <vt:lpstr>Office Theme</vt:lpstr>
      <vt:lpstr>  Climate assessment for mining operations in Mexico Virtual Workshop: 22-23 May 2023</vt:lpstr>
      <vt:lpstr>University of Arizona Land Acknowledgement</vt:lpstr>
      <vt:lpstr>Objectives of this virtual workshop</vt:lpstr>
      <vt:lpstr>Introduction to participating teams by leads</vt:lpstr>
      <vt:lpstr>Meeting agenda: Day 1, Monday 22 May</vt:lpstr>
      <vt:lpstr>Meeting agenda: Day 2, Tuesday 23 May</vt:lpstr>
      <vt:lpstr>Meeting logistics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Blach Blachc</dc:creator>
  <cp:lastModifiedBy>Chang, Hsin I - (hchang05)</cp:lastModifiedBy>
  <cp:revision>105</cp:revision>
  <dcterms:created xsi:type="dcterms:W3CDTF">2022-12-14T18:35:15Z</dcterms:created>
  <dcterms:modified xsi:type="dcterms:W3CDTF">2023-05-22T03:17:41Z</dcterms:modified>
</cp:coreProperties>
</file>